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2"/>
    </p:embeddedFont>
    <p:embeddedFont>
      <p:font typeface="Gantari" pitchFamily="2" charset="77"/>
      <p:regular r:id="rId13"/>
      <p:bold r:id="rId14"/>
      <p:italic r:id="rId15"/>
      <p:boldItalic r:id="rId16"/>
    </p:embeddedFont>
    <p:embeddedFont>
      <p:font typeface="Golos Text" panose="020B0503020202020204" pitchFamily="34" charset="0"/>
      <p:regular r:id="rId17"/>
      <p:bold r:id="rId18"/>
    </p:embeddedFont>
    <p:embeddedFont>
      <p:font typeface="Golos Text Medium" panose="020B050302020202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93c6dd79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93c6dd79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93c6dd79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93c6dd79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93c6dd79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93c6dd79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93c6dd79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93c6dd79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93c6dd79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93c6dd79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93c6dd79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93c6dd79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93c6dd79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93c6dd79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Mini-Research Project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77" name="Google Shape;77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8" name="Google Shape;78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46" name="Google Shape;146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8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53" name="Google Shape;153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8"/>
          <p:cNvSpPr txBox="1"/>
          <p:nvPr/>
        </p:nvSpPr>
        <p:spPr>
          <a:xfrm>
            <a:off x="680900" y="2586850"/>
            <a:ext cx="4720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Anastasiia, Bram, Jasper, Lasse </a:t>
            </a:r>
            <a:endParaRPr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2591100" y="3823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 idx="2"/>
          </p:nvPr>
        </p:nvSpPr>
        <p:spPr>
          <a:xfrm>
            <a:off x="715100" y="3823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01</a:t>
            </a:r>
            <a:endParaRPr sz="3900"/>
          </a:p>
        </p:txBody>
      </p:sp>
      <p:cxnSp>
        <p:nvCxnSpPr>
          <p:cNvPr id="166" name="Google Shape;166;p19"/>
          <p:cNvCxnSpPr/>
          <p:nvPr/>
        </p:nvCxnSpPr>
        <p:spPr>
          <a:xfrm>
            <a:off x="1804575" y="7891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7" name="Google Shape;167;p19"/>
          <p:cNvSpPr txBox="1"/>
          <p:nvPr/>
        </p:nvSpPr>
        <p:spPr>
          <a:xfrm>
            <a:off x="715100" y="1639450"/>
            <a:ext cx="6823800" cy="3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Research question: 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“How can we predict the popularity of a Spotify song based on its features?”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Relevance: 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To see if certain characteristics of a song (that we may not be conscious about) are able to predict its popularity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Analysis: 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DV: Stream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IV: Danceability + Energy + Loudness + Speechiness + Acousticness + Instrumentalness + Liveness + Valence + Tempo + Duration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Multiple and multivariate regression analysis 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2591100" y="3823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Descriptives</a:t>
            </a:r>
            <a:endParaRPr sz="3600"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 idx="2"/>
          </p:nvPr>
        </p:nvSpPr>
        <p:spPr>
          <a:xfrm>
            <a:off x="715100" y="3823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02</a:t>
            </a:r>
            <a:endParaRPr sz="3900"/>
          </a:p>
        </p:txBody>
      </p:sp>
      <p:cxnSp>
        <p:nvCxnSpPr>
          <p:cNvPr id="174" name="Google Shape;174;p20"/>
          <p:cNvCxnSpPr/>
          <p:nvPr/>
        </p:nvCxnSpPr>
        <p:spPr>
          <a:xfrm>
            <a:off x="1804575" y="7891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5" name="Google Shape;175;p20"/>
          <p:cNvSpPr txBox="1"/>
          <p:nvPr/>
        </p:nvSpPr>
        <p:spPr>
          <a:xfrm>
            <a:off x="715100" y="1639450"/>
            <a:ext cx="68238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2349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5390900" y="27506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19063 observations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2591100" y="3823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</a:t>
            </a:r>
            <a:endParaRPr sz="3600"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/>
          </p:nvPr>
        </p:nvSpPr>
        <p:spPr>
          <a:xfrm>
            <a:off x="715100" y="3823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03</a:t>
            </a:r>
            <a:endParaRPr sz="3900"/>
          </a:p>
        </p:txBody>
      </p:sp>
      <p:cxnSp>
        <p:nvCxnSpPr>
          <p:cNvPr id="184" name="Google Shape;184;p21"/>
          <p:cNvCxnSpPr/>
          <p:nvPr/>
        </p:nvCxnSpPr>
        <p:spPr>
          <a:xfrm>
            <a:off x="1804575" y="7891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5" name="Google Shape;185;p21"/>
          <p:cNvSpPr txBox="1"/>
          <p:nvPr/>
        </p:nvSpPr>
        <p:spPr>
          <a:xfrm>
            <a:off x="715100" y="1639450"/>
            <a:ext cx="68238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6" name="Google Shape;186;p21"/>
          <p:cNvSpPr txBox="1"/>
          <p:nvPr/>
        </p:nvSpPr>
        <p:spPr>
          <a:xfrm>
            <a:off x="5390900" y="2750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357500" y="1339975"/>
            <a:ext cx="75390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Multiple and multivariate regression analysis 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Removing all NA’s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Subsetting relevant variables into new dataset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Creating model and selecting significant predictors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los Text"/>
              <a:buChar char="-"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Stream ~ Danceability + Energy + Loudness + Speechiness + Acousticness + Instrumentalness + Liveness + Valence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2591100" y="3823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</a:t>
            </a:r>
            <a:endParaRPr sz="3600"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2"/>
          </p:nvPr>
        </p:nvSpPr>
        <p:spPr>
          <a:xfrm>
            <a:off x="715100" y="3823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04</a:t>
            </a:r>
            <a:endParaRPr sz="390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804575" y="7891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5" name="Google Shape;195;p22"/>
          <p:cNvSpPr txBox="1"/>
          <p:nvPr/>
        </p:nvSpPr>
        <p:spPr>
          <a:xfrm>
            <a:off x="715100" y="1639450"/>
            <a:ext cx="68238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2"/>
          <p:cNvSpPr txBox="1"/>
          <p:nvPr/>
        </p:nvSpPr>
        <p:spPr>
          <a:xfrm>
            <a:off x="5390900" y="2750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0" y="1754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249850" y="124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LOOCV →</a:t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Model Quality → </a:t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050" y="1267238"/>
            <a:ext cx="5469550" cy="1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825" y="3063650"/>
            <a:ext cx="29146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2591100" y="3823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Results</a:t>
            </a:r>
            <a:endParaRPr sz="36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title" idx="2"/>
          </p:nvPr>
        </p:nvSpPr>
        <p:spPr>
          <a:xfrm>
            <a:off x="715100" y="3823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05</a:t>
            </a:r>
            <a:endParaRPr sz="3900"/>
          </a:p>
        </p:txBody>
      </p:sp>
      <p:cxnSp>
        <p:nvCxnSpPr>
          <p:cNvPr id="207" name="Google Shape;207;p23"/>
          <p:cNvCxnSpPr/>
          <p:nvPr/>
        </p:nvCxnSpPr>
        <p:spPr>
          <a:xfrm>
            <a:off x="1804575" y="7891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8" name="Google Shape;208;p23"/>
          <p:cNvSpPr txBox="1"/>
          <p:nvPr/>
        </p:nvSpPr>
        <p:spPr>
          <a:xfrm>
            <a:off x="715100" y="1639450"/>
            <a:ext cx="68238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9" name="Google Shape;209;p23"/>
          <p:cNvSpPr txBox="1"/>
          <p:nvPr/>
        </p:nvSpPr>
        <p:spPr>
          <a:xfrm>
            <a:off x="5390900" y="2750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0" y="1754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288600" y="1567300"/>
            <a:ext cx="6483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F-statistic: </a:t>
            </a:r>
            <a:r>
              <a:rPr lang="en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73.49 on 8 and 19053 DF,  p-value: &lt;2.2e-16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Model Quality Adjusted-R^2 </a:t>
            </a:r>
            <a:r>
              <a:rPr lang="en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= 0.02953 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RMSE</a:t>
            </a:r>
            <a:r>
              <a:rPr lang="en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= 244603778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00" y="2326825"/>
            <a:ext cx="4429582" cy="22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270050" y="406425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Implications</a:t>
            </a:r>
            <a:endParaRPr sz="3600"/>
          </a:p>
        </p:txBody>
      </p:sp>
      <p:sp>
        <p:nvSpPr>
          <p:cNvPr id="218" name="Google Shape;218;p24"/>
          <p:cNvSpPr txBox="1"/>
          <p:nvPr/>
        </p:nvSpPr>
        <p:spPr>
          <a:xfrm>
            <a:off x="715100" y="1639450"/>
            <a:ext cx="68238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24"/>
          <p:cNvSpPr txBox="1"/>
          <p:nvPr/>
        </p:nvSpPr>
        <p:spPr>
          <a:xfrm>
            <a:off x="7538900" y="684250"/>
            <a:ext cx="1629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Linearity plot of all independent variables vs dependent variable (stream)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0" y="1754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288600" y="1567300"/>
            <a:ext cx="64836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Questionable streams/views ration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74" y="2025975"/>
            <a:ext cx="2190525" cy="26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175" y="190275"/>
            <a:ext cx="3564001" cy="2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000" y="2637270"/>
            <a:ext cx="3563999" cy="2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176550" y="4146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Assumptions</a:t>
            </a:r>
            <a:endParaRPr sz="3300"/>
          </a:p>
        </p:txBody>
      </p:sp>
      <p:sp>
        <p:nvSpPr>
          <p:cNvPr id="230" name="Google Shape;230;p25"/>
          <p:cNvSpPr txBox="1"/>
          <p:nvPr/>
        </p:nvSpPr>
        <p:spPr>
          <a:xfrm>
            <a:off x="1011625" y="1701300"/>
            <a:ext cx="68238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1" name="Google Shape;231;p25"/>
          <p:cNvSpPr txBox="1"/>
          <p:nvPr/>
        </p:nvSpPr>
        <p:spPr>
          <a:xfrm>
            <a:off x="7538900" y="684250"/>
            <a:ext cx="162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96525" y="1815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585125" y="1629150"/>
            <a:ext cx="64836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568250" y="200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76550" y="1815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Independence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Homoscedasticity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Normality of Residuals 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176450" y="684250"/>
            <a:ext cx="54255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>
                <a:solidFill>
                  <a:srgbClr val="595959"/>
                </a:solidFill>
                <a:latin typeface="Golos Text"/>
                <a:ea typeface="Golos Text"/>
                <a:cs typeface="Golos Text"/>
                <a:sym typeface="Golos Text"/>
              </a:rPr>
              <a:t>Our plots 						Desired plots</a:t>
            </a:r>
            <a:endParaRPr i="1">
              <a:solidFill>
                <a:srgbClr val="595959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0" y="1194600"/>
            <a:ext cx="252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2527140"/>
            <a:ext cx="252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005" y="3850250"/>
            <a:ext cx="2520001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6">
            <a:alphaModFix/>
          </a:blip>
          <a:srcRect b="14821"/>
          <a:stretch/>
        </p:blipFill>
        <p:spPr>
          <a:xfrm>
            <a:off x="6605150" y="2536513"/>
            <a:ext cx="2519999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5150" y="1194600"/>
            <a:ext cx="2519999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5150" y="3850250"/>
            <a:ext cx="2519999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2591100" y="38230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Discussion</a:t>
            </a:r>
            <a:endParaRPr sz="3600"/>
          </a:p>
        </p:txBody>
      </p:sp>
      <p:sp>
        <p:nvSpPr>
          <p:cNvPr id="248" name="Google Shape;248;p26"/>
          <p:cNvSpPr txBox="1">
            <a:spLocks noGrp="1"/>
          </p:cNvSpPr>
          <p:nvPr>
            <p:ph type="title" idx="2"/>
          </p:nvPr>
        </p:nvSpPr>
        <p:spPr>
          <a:xfrm>
            <a:off x="715100" y="38230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06</a:t>
            </a:r>
            <a:endParaRPr sz="3900"/>
          </a:p>
        </p:txBody>
      </p:sp>
      <p:cxnSp>
        <p:nvCxnSpPr>
          <p:cNvPr id="249" name="Google Shape;249;p26"/>
          <p:cNvCxnSpPr/>
          <p:nvPr/>
        </p:nvCxnSpPr>
        <p:spPr>
          <a:xfrm>
            <a:off x="1804575" y="7891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0" name="Google Shape;250;p26"/>
          <p:cNvSpPr txBox="1"/>
          <p:nvPr/>
        </p:nvSpPr>
        <p:spPr>
          <a:xfrm>
            <a:off x="715100" y="1330200"/>
            <a:ext cx="6823800" cy="4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Assumption are violated: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Not really relevant for ML but indicative for a bad dataset/model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Possible alternative explanations: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Popularity of artist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Time since release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Summer song in December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Target Audience (a rapper releasing techno)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Social media attention (viral TikTok sound)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One-hit wonders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246</Words>
  <Application>Microsoft Macintosh PowerPoint</Application>
  <PresentationFormat>On-screen Show (16:9)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Golos Text</vt:lpstr>
      <vt:lpstr>Golos Text Medium</vt:lpstr>
      <vt:lpstr>Arial</vt:lpstr>
      <vt:lpstr>Bebas Neue</vt:lpstr>
      <vt:lpstr>Gantari</vt:lpstr>
      <vt:lpstr>Artificial Intelligence by Slidesgo</vt:lpstr>
      <vt:lpstr>Mini-Research Project</vt:lpstr>
      <vt:lpstr>Introduction</vt:lpstr>
      <vt:lpstr>Descriptives</vt:lpstr>
      <vt:lpstr>Method</vt:lpstr>
      <vt:lpstr>Analysis</vt:lpstr>
      <vt:lpstr>Results</vt:lpstr>
      <vt:lpstr>Implications</vt:lpstr>
      <vt:lpstr>Assumptions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Mini-Research Project</dc:title>
  <cp:lastModifiedBy>Lasse Hauschel</cp:lastModifiedBy>
  <cp:revision>1</cp:revision>
  <dcterms:modified xsi:type="dcterms:W3CDTF">2025-01-27T12:25:27Z</dcterms:modified>
</cp:coreProperties>
</file>